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71" autoAdjust="0"/>
    <p:restoredTop sz="55047" autoAdjust="0"/>
  </p:normalViewPr>
  <p:slideViewPr>
    <p:cSldViewPr snapToGrid="0">
      <p:cViewPr varScale="1">
        <p:scale>
          <a:sx n="57" d="100"/>
          <a:sy n="57" d="100"/>
        </p:scale>
        <p:origin x="1072" y="16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a:latin typeface="Times New Roman" panose="02020603050405020304" pitchFamily="18" charset="0"/>
                <a:cs typeface="Times New Roman" panose="02020603050405020304" pitchFamily="18" charset="0"/>
              </a:rPr>
              <a:t>Multi-Role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In the </a:t>
            </a:r>
            <a:r>
              <a:rPr lang="en-US" altLang="zh-CN" sz="1800" b="1" dirty="0">
                <a:effectLst/>
                <a:latin typeface="Times New Roman" panose="02020603050405020304" pitchFamily="18" charset="0"/>
                <a:ea typeface="宋体" panose="02010600030101010101" pitchFamily="2" charset="-122"/>
              </a:rPr>
              <a:t>GRA model</a:t>
            </a:r>
            <a:r>
              <a:rPr lang="en-US" altLang="zh-CN" sz="1800" dirty="0">
                <a:effectLst/>
                <a:latin typeface="Times New Roman" panose="02020603050405020304" pitchFamily="18" charset="0"/>
                <a:ea typeface="宋体" panose="02010600030101010101" pitchFamily="2" charset="-122"/>
              </a:rPr>
              <a:t>, we assume that</a:t>
            </a:r>
            <a:r>
              <a:rPr lang="en-US" altLang="zh-CN" sz="1800" b="1" dirty="0">
                <a:effectLst/>
                <a:latin typeface="Times New Roman" panose="02020603050405020304" pitchFamily="18" charset="0"/>
                <a:ea typeface="宋体" panose="02010600030101010101" pitchFamily="2" charset="-122"/>
              </a:rPr>
              <a:t> an agent can only perform one role in the assignment process</a:t>
            </a:r>
            <a:r>
              <a:rPr lang="en-US" altLang="zh-CN" sz="1800" dirty="0">
                <a:effectLst/>
                <a:latin typeface="Times New Roman" panose="02020603050405020304" pitchFamily="18" charset="0"/>
                <a:ea typeface="宋体" panose="02010600030101010101" pitchFamily="2" charset="-122"/>
              </a:rPr>
              <a:t>. The GMRA model, on the other hand, assumes that</a:t>
            </a:r>
            <a:r>
              <a:rPr lang="en-US" altLang="zh-CN" sz="1800" b="1" dirty="0">
                <a:effectLst/>
                <a:latin typeface="Times New Roman" panose="02020603050405020304" pitchFamily="18" charset="0"/>
                <a:ea typeface="宋体" panose="02010600030101010101" pitchFamily="2" charset="-122"/>
              </a:rPr>
              <a:t> an agent can perform one or more roles at a time</a:t>
            </a:r>
            <a:r>
              <a:rPr lang="en-US" altLang="zh-CN" sz="1800" dirty="0">
                <a:effectLst/>
                <a:latin typeface="Times New Roman" panose="02020603050405020304" pitchFamily="18" charset="0"/>
                <a:ea typeface="宋体" panose="02010600030101010101" pitchFamily="2" charset="-122"/>
              </a:rPr>
              <a:t>. Here, we use the vector </a:t>
            </a:r>
            <a:r>
              <a:rPr lang="en-US" altLang="zh-CN" sz="1800" i="1" dirty="0">
                <a:effectLst/>
                <a:latin typeface="Times New Roman" panose="02020603050405020304" pitchFamily="18" charset="0"/>
                <a:ea typeface="宋体" panose="02010600030101010101" pitchFamily="2" charset="-122"/>
              </a:rPr>
              <a:t>L</a:t>
            </a:r>
            <a:r>
              <a:rPr lang="en-US" altLang="zh-CN" sz="1800" i="1" baseline="30000" dirty="0">
                <a:effectLst/>
                <a:latin typeface="Times New Roman" panose="02020603050405020304" pitchFamily="18" charset="0"/>
                <a:ea typeface="宋体" panose="02010600030101010101" pitchFamily="2" charset="-122"/>
              </a:rPr>
              <a:t>a</a:t>
            </a:r>
            <a:r>
              <a:rPr lang="en-US" altLang="zh-CN" sz="1800" dirty="0">
                <a:effectLst/>
                <a:latin typeface="Times New Roman" panose="02020603050405020304" pitchFamily="18" charset="0"/>
                <a:ea typeface="宋体" panose="02010600030101010101" pitchFamily="2" charset="-122"/>
              </a:rPr>
              <a:t> to represent the number of roles an agent can perform. The mathematical expression of the GMRA model is shown below. It is an efficient tool to solve M-M (many-to-many) assignment problems.</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half million dollars. She asks Bob, the Human Resources (HR) officer, to organize a team from employees of the company. Bob drafts a position list shown as Table I for the team and a candidate staff shortlist shown as Table II. Then, Bob initiates an evaluation process and asks the branch officers to evaluate employees for each possible position (Table II). After that, Bob informs Ann that he must assign some people to more than one position because the total number of staff members is less than that of the required positions. Ann agrees with Bob but asks Bob that if someone must be assigned with more than one job, then the jobs must be different and each person should be limited to at most three to avoid too much overloaded. Ann’s demand is reasonable because one person can shift among different jobs but not the same ones and each person should work on limited jobs to guarantee the quality of their work. Based on Ann’s request, Bob composes a table (Table III) to express the limits. Then, Ann instructs Bob to assign the most qualified candidates to jobs while satisfying the mentioned conditions.</a:t>
            </a:r>
            <a:endParaRPr lang="en"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 also use symbols j and n to express the index of roles and the size of the role set, respectively.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 1-3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zh-CN" altLang="en-US" sz="1800" dirty="0">
                <a:effectLst/>
                <a:latin typeface="Times New Roman" panose="02020603050405020304" pitchFamily="18" charset="0"/>
                <a:ea typeface="宋体" panose="02010600030101010101" pitchFamily="2" charset="-122"/>
              </a:rPr>
              <a:t> </a:t>
            </a:r>
            <a:r>
              <a:rPr lang="en-US" altLang="zh-CN" sz="1800" i="1" dirty="0">
                <a:effectLst/>
                <a:latin typeface="Times New Roman" panose="02020603050405020304" pitchFamily="18" charset="0"/>
                <a:ea typeface="宋体" panose="02010600030101010101" pitchFamily="2" charset="-122"/>
              </a:rPr>
              <a:t>La</a:t>
            </a:r>
            <a:r>
              <a:rPr lang="zh-CN" altLang="en-US" sz="1800" i="0" dirty="0">
                <a:effectLst/>
                <a:latin typeface="Times New Roman" panose="02020603050405020304" pitchFamily="18" charset="0"/>
                <a:ea typeface="宋体" panose="02010600030101010101" pitchFamily="2" charset="-122"/>
              </a:rPr>
              <a:t> </a:t>
            </a:r>
            <a:r>
              <a:rPr lang="en-US" altLang="zh-CN" sz="1800" i="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how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many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GMRA</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8.</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Multi-Role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each agent can perform one or more roles (tasks)</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GMRA program (Group Multi-Role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5CB599F4-425E-9A61-998A-36202AF5A098}"/>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a:t>
            </a:r>
            <a:r>
              <a:rPr lang="en-US" altLang="zh-CN" sz="22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2~3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a:t>
            </a: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594187"/>
            <a:ext cx="4753966" cy="3416320"/>
          </a:xfrm>
          <a:prstGeom prst="rect">
            <a:avLst/>
          </a:prstGeom>
          <a:noFill/>
        </p:spPr>
        <p:txBody>
          <a:bodyPr wrap="square" rtlCol="0">
            <a:spAutoFit/>
          </a:bodyPr>
          <a:lstStyle/>
          <a:p>
            <a:pPr algn="just"/>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Multi-Role Assignment (GMRA) is a typical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and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it is derived from the Group Role Assignment</a:t>
            </a:r>
            <a:r>
              <a:rPr lang="zh-CN" altLang="en-US"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 </a:t>
            </a:r>
            <a:r>
              <a:rPr lang="en" altLang="zh-CN" sz="27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Compared to the GRA model, the GMRA model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has broader applicability</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06EA51B-D39A-53CA-A51C-7D33082136C9}"/>
              </a:ext>
            </a:extLst>
          </p:cNvPr>
          <p:cNvGrpSpPr/>
          <p:nvPr/>
        </p:nvGrpSpPr>
        <p:grpSpPr>
          <a:xfrm>
            <a:off x="6112977" y="1223469"/>
            <a:ext cx="4838700" cy="3709229"/>
            <a:chOff x="6112977" y="1223469"/>
            <a:chExt cx="4838700" cy="3709229"/>
          </a:xfrm>
        </p:grpSpPr>
        <p:sp>
          <p:nvSpPr>
            <p:cNvPr id="3" name="文本框 2">
              <a:extLst>
                <a:ext uri="{FF2B5EF4-FFF2-40B4-BE49-F238E27FC236}">
                  <a16:creationId xmlns:a16="http://schemas.microsoft.com/office/drawing/2014/main" id="{CB289F8A-2E70-6103-96D6-541DEFDBE9C8}"/>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0059249-FCC2-0CAE-7E2A-186B0888FE98}"/>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742757" y="1456170"/>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half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must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 some people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more than one position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because the total number of staff members is less than that of the required positions.</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based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current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number</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candidates</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C831F8D6-D4A2-043D-797E-C358AD01DA6E}"/>
              </a:ext>
            </a:extLst>
          </p:cNvPr>
          <p:cNvGrpSpPr/>
          <p:nvPr/>
        </p:nvGrpSpPr>
        <p:grpSpPr>
          <a:xfrm>
            <a:off x="6985088" y="928090"/>
            <a:ext cx="4464155" cy="5723868"/>
            <a:chOff x="6985088" y="928090"/>
            <a:chExt cx="4464155" cy="5723868"/>
          </a:xfrm>
        </p:grpSpPr>
        <p:pic>
          <p:nvPicPr>
            <p:cNvPr id="4" name="图片 3">
              <a:extLst>
                <a:ext uri="{FF2B5EF4-FFF2-40B4-BE49-F238E27FC236}">
                  <a16:creationId xmlns:a16="http://schemas.microsoft.com/office/drawing/2014/main" id="{21469E1F-841E-2640-9F78-45601333C561}"/>
                </a:ext>
              </a:extLst>
            </p:cNvPr>
            <p:cNvPicPr>
              <a:picLocks noChangeAspect="1"/>
            </p:cNvPicPr>
            <p:nvPr/>
          </p:nvPicPr>
          <p:blipFill rotWithShape="1">
            <a:blip r:embed="rId3"/>
            <a:srcRect l="9139" r="10776"/>
            <a:stretch/>
          </p:blipFill>
          <p:spPr>
            <a:xfrm>
              <a:off x="6985088" y="2546959"/>
              <a:ext cx="4464155" cy="4104999"/>
            </a:xfrm>
            <a:prstGeom prst="rect">
              <a:avLst/>
            </a:prstGeom>
          </p:spPr>
        </p:pic>
        <p:pic>
          <p:nvPicPr>
            <p:cNvPr id="7" name="图片 6">
              <a:extLst>
                <a:ext uri="{FF2B5EF4-FFF2-40B4-BE49-F238E27FC236}">
                  <a16:creationId xmlns:a16="http://schemas.microsoft.com/office/drawing/2014/main" id="{2018FAEC-6A9A-ADBD-8AF1-7DE758508F05}"/>
                </a:ext>
              </a:extLst>
            </p:cNvPr>
            <p:cNvPicPr>
              <a:picLocks noChangeAspect="1"/>
            </p:cNvPicPr>
            <p:nvPr/>
          </p:nvPicPr>
          <p:blipFill>
            <a:blip r:embed="rId4"/>
            <a:stretch>
              <a:fillRect/>
            </a:stretch>
          </p:blipFill>
          <p:spPr>
            <a:xfrm>
              <a:off x="6985088" y="928090"/>
              <a:ext cx="4464155" cy="1618869"/>
            </a:xfrm>
            <a:prstGeom prst="rect">
              <a:avLst/>
            </a:prstGeom>
          </p:spPr>
        </p:pic>
      </p:grpSp>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1" name="矩形 20">
            <a:extLst>
              <a:ext uri="{FF2B5EF4-FFF2-40B4-BE49-F238E27FC236}">
                <a16:creationId xmlns:a16="http://schemas.microsoft.com/office/drawing/2014/main" id="{D4EDD811-6BD9-7547-B325-7C8F908FF95F}"/>
              </a:ext>
            </a:extLst>
          </p:cNvPr>
          <p:cNvSpPr/>
          <p:nvPr/>
        </p:nvSpPr>
        <p:spPr>
          <a:xfrm>
            <a:off x="755511" y="589601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3" name="矩形 22">
            <a:extLst>
              <a:ext uri="{FF2B5EF4-FFF2-40B4-BE49-F238E27FC236}">
                <a16:creationId xmlns:a16="http://schemas.microsoft.com/office/drawing/2014/main" id="{20463536-75B8-784D-8AFD-0109EFBD2BFA}"/>
              </a:ext>
            </a:extLst>
          </p:cNvPr>
          <p:cNvSpPr/>
          <p:nvPr/>
        </p:nvSpPr>
        <p:spPr>
          <a:xfrm>
            <a:off x="755511" y="589205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4" name="矩形 23">
            <a:extLst>
              <a:ext uri="{FF2B5EF4-FFF2-40B4-BE49-F238E27FC236}">
                <a16:creationId xmlns:a16="http://schemas.microsoft.com/office/drawing/2014/main" id="{CEBBAE61-F36A-2046-B0AF-3EE34369670B}"/>
              </a:ext>
            </a:extLst>
          </p:cNvPr>
          <p:cNvSpPr/>
          <p:nvPr/>
        </p:nvSpPr>
        <p:spPr>
          <a:xfrm>
            <a:off x="755511" y="588810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3E911B4F-04B9-E98B-03F6-EC500BD89536}"/>
              </a:ext>
            </a:extLst>
          </p:cNvPr>
          <p:cNvGrpSpPr/>
          <p:nvPr/>
        </p:nvGrpSpPr>
        <p:grpSpPr>
          <a:xfrm>
            <a:off x="6538337" y="1376266"/>
            <a:ext cx="4838700" cy="3709229"/>
            <a:chOff x="6112977" y="1223469"/>
            <a:chExt cx="4838700" cy="3709229"/>
          </a:xfrm>
        </p:grpSpPr>
        <p:sp>
          <p:nvSpPr>
            <p:cNvPr id="12" name="文本框 11">
              <a:extLst>
                <a:ext uri="{FF2B5EF4-FFF2-40B4-BE49-F238E27FC236}">
                  <a16:creationId xmlns:a16="http://schemas.microsoft.com/office/drawing/2014/main" id="{0E1D00A9-C4C9-1681-2E00-F574D82B84E2}"/>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03E2C07C-9E72-DDC6-7B72-C8482864C6C9}"/>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6" name="图片 5">
            <a:extLst>
              <a:ext uri="{FF2B5EF4-FFF2-40B4-BE49-F238E27FC236}">
                <a16:creationId xmlns:a16="http://schemas.microsoft.com/office/drawing/2014/main" id="{A349B263-70E0-BFE7-19B2-AF98CFCE85AB}"/>
              </a:ext>
            </a:extLst>
          </p:cNvPr>
          <p:cNvPicPr>
            <a:picLocks noChangeAspect="1"/>
          </p:cNvPicPr>
          <p:nvPr/>
        </p:nvPicPr>
        <p:blipFill>
          <a:blip r:embed="rId3"/>
          <a:stretch>
            <a:fillRect/>
          </a:stretch>
        </p:blipFill>
        <p:spPr>
          <a:xfrm>
            <a:off x="5589495" y="1426834"/>
            <a:ext cx="6062550" cy="4452185"/>
          </a:xfrm>
          <a:prstGeom prst="rect">
            <a:avLst/>
          </a:prstGeom>
        </p:spPr>
      </p:pic>
      <p:pic>
        <p:nvPicPr>
          <p:cNvPr id="10" name="图片 9">
            <a:extLst>
              <a:ext uri="{FF2B5EF4-FFF2-40B4-BE49-F238E27FC236}">
                <a16:creationId xmlns:a16="http://schemas.microsoft.com/office/drawing/2014/main" id="{6542D2D9-0907-AA9F-5289-B0A233893BF7}"/>
              </a:ext>
            </a:extLst>
          </p:cNvPr>
          <p:cNvPicPr>
            <a:picLocks noChangeAspect="1"/>
          </p:cNvPicPr>
          <p:nvPr/>
        </p:nvPicPr>
        <p:blipFill>
          <a:blip r:embed="rId4"/>
          <a:stretch>
            <a:fillRect/>
          </a:stretch>
        </p:blipFill>
        <p:spPr>
          <a:xfrm>
            <a:off x="5394970" y="1974667"/>
            <a:ext cx="6451600" cy="3390900"/>
          </a:xfrm>
          <a:prstGeom prst="rect">
            <a:avLst/>
          </a:prstGeom>
        </p:spPr>
      </p:pic>
      <p:grpSp>
        <p:nvGrpSpPr>
          <p:cNvPr id="22" name="组合 21">
            <a:extLst>
              <a:ext uri="{FF2B5EF4-FFF2-40B4-BE49-F238E27FC236}">
                <a16:creationId xmlns:a16="http://schemas.microsoft.com/office/drawing/2014/main" id="{BA326E29-71CB-7847-FE99-9CD065905768}"/>
              </a:ext>
            </a:extLst>
          </p:cNvPr>
          <p:cNvGrpSpPr/>
          <p:nvPr/>
        </p:nvGrpSpPr>
        <p:grpSpPr>
          <a:xfrm>
            <a:off x="5408945" y="1404397"/>
            <a:ext cx="6451600" cy="4635500"/>
            <a:chOff x="5408945" y="1404397"/>
            <a:chExt cx="6451600" cy="4635500"/>
          </a:xfrm>
        </p:grpSpPr>
        <p:pic>
          <p:nvPicPr>
            <p:cNvPr id="20" name="图片 19">
              <a:extLst>
                <a:ext uri="{FF2B5EF4-FFF2-40B4-BE49-F238E27FC236}">
                  <a16:creationId xmlns:a16="http://schemas.microsoft.com/office/drawing/2014/main" id="{CE82B3D7-475D-40CD-9DAA-2E696F8F089F}"/>
                </a:ext>
              </a:extLst>
            </p:cNvPr>
            <p:cNvPicPr>
              <a:picLocks noChangeAspect="1"/>
            </p:cNvPicPr>
            <p:nvPr/>
          </p:nvPicPr>
          <p:blipFill>
            <a:blip r:embed="rId5"/>
            <a:stretch>
              <a:fillRect/>
            </a:stretch>
          </p:blipFill>
          <p:spPr>
            <a:xfrm>
              <a:off x="5408945" y="1404397"/>
              <a:ext cx="6451600" cy="4635500"/>
            </a:xfrm>
            <a:prstGeom prst="rect">
              <a:avLst/>
            </a:prstGeom>
          </p:spPr>
        </p:pic>
        <p:sp>
          <p:nvSpPr>
            <p:cNvPr id="21" name="矩形 20">
              <a:extLst>
                <a:ext uri="{FF2B5EF4-FFF2-40B4-BE49-F238E27FC236}">
                  <a16:creationId xmlns:a16="http://schemas.microsoft.com/office/drawing/2014/main" id="{96B15894-AE79-3073-3230-DEB3824CBD76}"/>
                </a:ext>
              </a:extLst>
            </p:cNvPr>
            <p:cNvSpPr/>
            <p:nvPr/>
          </p:nvSpPr>
          <p:spPr>
            <a:xfrm>
              <a:off x="5408945" y="1426835"/>
              <a:ext cx="6437625" cy="113114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图片 22">
            <a:extLst>
              <a:ext uri="{FF2B5EF4-FFF2-40B4-BE49-F238E27FC236}">
                <a16:creationId xmlns:a16="http://schemas.microsoft.com/office/drawing/2014/main" id="{BA03B346-C481-D5F1-50BE-5B8A99300879}"/>
              </a:ext>
            </a:extLst>
          </p:cNvPr>
          <p:cNvPicPr>
            <a:picLocks noChangeAspect="1"/>
          </p:cNvPicPr>
          <p:nvPr/>
        </p:nvPicPr>
        <p:blipFill>
          <a:blip r:embed="rId6"/>
          <a:stretch>
            <a:fillRect/>
          </a:stretch>
        </p:blipFill>
        <p:spPr>
          <a:xfrm>
            <a:off x="5357507" y="1616058"/>
            <a:ext cx="6540500" cy="434340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0ABF30AC-C2EC-B9FF-261A-91BA0EEE481F}"/>
              </a:ext>
            </a:extLst>
          </p:cNvPr>
          <p:cNvPicPr>
            <a:picLocks noChangeAspect="1"/>
          </p:cNvPicPr>
          <p:nvPr/>
        </p:nvPicPr>
        <p:blipFill>
          <a:blip r:embed="rId3"/>
          <a:stretch>
            <a:fillRect/>
          </a:stretch>
        </p:blipFill>
        <p:spPr>
          <a:xfrm>
            <a:off x="744034" y="1508576"/>
            <a:ext cx="5351966" cy="3840847"/>
          </a:xfrm>
          <a:prstGeom prst="rect">
            <a:avLst/>
          </a:prstGeom>
        </p:spPr>
      </p:pic>
      <p:pic>
        <p:nvPicPr>
          <p:cNvPr id="4" name="图片 3">
            <a:extLst>
              <a:ext uri="{FF2B5EF4-FFF2-40B4-BE49-F238E27FC236}">
                <a16:creationId xmlns:a16="http://schemas.microsoft.com/office/drawing/2014/main" id="{7E5EE8D9-4741-6E27-52CB-AFE78144DEDE}"/>
              </a:ext>
            </a:extLst>
          </p:cNvPr>
          <p:cNvPicPr>
            <a:picLocks noChangeAspect="1"/>
          </p:cNvPicPr>
          <p:nvPr/>
        </p:nvPicPr>
        <p:blipFill>
          <a:blip r:embed="rId4"/>
          <a:stretch>
            <a:fillRect/>
          </a:stretch>
        </p:blipFill>
        <p:spPr>
          <a:xfrm>
            <a:off x="6096000" y="1065773"/>
            <a:ext cx="5351966" cy="506280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GMRA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GMRA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7073</TotalTime>
  <Words>1656</Words>
  <Application>Microsoft Macintosh PowerPoint</Application>
  <PresentationFormat>宽屏</PresentationFormat>
  <Paragraphs>108</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1310</cp:revision>
  <dcterms:created xsi:type="dcterms:W3CDTF">2017-10-20T06:33:00Z</dcterms:created>
  <dcterms:modified xsi:type="dcterms:W3CDTF">2023-07-13T13:42:09Z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